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58" r:id="rId4"/>
    <p:sldId id="262" r:id="rId5"/>
    <p:sldId id="259" r:id="rId6"/>
    <p:sldId id="257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638" autoAdjust="0"/>
  </p:normalViewPr>
  <p:slideViewPr>
    <p:cSldViewPr>
      <p:cViewPr varScale="1">
        <p:scale>
          <a:sx n="75" d="100"/>
          <a:sy n="75" d="100"/>
        </p:scale>
        <p:origin x="-1014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A9F45D3-BB27-48BC-A9F8-DF5A7CD7E160}" type="doc">
      <dgm:prSet loTypeId="urn:microsoft.com/office/officeart/2005/8/layout/chevron1" loCatId="process" qsTypeId="urn:microsoft.com/office/officeart/2005/8/quickstyle/simple1" qsCatId="simple" csTypeId="urn:microsoft.com/office/officeart/2005/8/colors/accent1_2" csCatId="accent1" phldr="1"/>
      <dgm:spPr/>
    </dgm:pt>
    <dgm:pt modelId="{74DEA8AB-61A6-445B-AE9F-D128A7828949}">
      <dgm:prSet phldrT="[Text]"/>
      <dgm:spPr/>
      <dgm:t>
        <a:bodyPr/>
        <a:lstStyle/>
        <a:p>
          <a:r>
            <a:rPr lang="en-US" dirty="0" smtClean="0"/>
            <a:t>Processes</a:t>
          </a:r>
          <a:endParaRPr lang="en-US" dirty="0"/>
        </a:p>
      </dgm:t>
    </dgm:pt>
    <dgm:pt modelId="{5E727D23-AC3B-4B1E-8CE0-DAA285DDD353}" type="parTrans" cxnId="{BD486F48-8CC7-48FA-AE5B-970A760ADEF6}">
      <dgm:prSet/>
      <dgm:spPr/>
      <dgm:t>
        <a:bodyPr/>
        <a:lstStyle/>
        <a:p>
          <a:endParaRPr lang="en-US"/>
        </a:p>
      </dgm:t>
    </dgm:pt>
    <dgm:pt modelId="{DFDE6C9F-DC33-4676-8B44-53F74D32C573}" type="sibTrans" cxnId="{BD486F48-8CC7-48FA-AE5B-970A760ADEF6}">
      <dgm:prSet/>
      <dgm:spPr/>
      <dgm:t>
        <a:bodyPr/>
        <a:lstStyle/>
        <a:p>
          <a:endParaRPr lang="en-US"/>
        </a:p>
      </dgm:t>
    </dgm:pt>
    <dgm:pt modelId="{32D6B7AC-8165-401D-ACDC-31E849097A0D}">
      <dgm:prSet phldrT="[Text]"/>
      <dgm:spPr/>
      <dgm:t>
        <a:bodyPr/>
        <a:lstStyle/>
        <a:p>
          <a:r>
            <a:rPr lang="en-US" dirty="0" smtClean="0"/>
            <a:t>IP outcomes</a:t>
          </a:r>
          <a:endParaRPr lang="en-US" dirty="0"/>
        </a:p>
      </dgm:t>
    </dgm:pt>
    <dgm:pt modelId="{3706497F-C9A9-42AD-9DEE-F9DABAC1AC47}" type="parTrans" cxnId="{33AC4FAE-0A87-4D8C-BED6-144E2BA83F5F}">
      <dgm:prSet/>
      <dgm:spPr/>
      <dgm:t>
        <a:bodyPr/>
        <a:lstStyle/>
        <a:p>
          <a:endParaRPr lang="en-US"/>
        </a:p>
      </dgm:t>
    </dgm:pt>
    <dgm:pt modelId="{5237177A-E8DC-4610-91B6-018C606BF2DA}" type="sibTrans" cxnId="{33AC4FAE-0A87-4D8C-BED6-144E2BA83F5F}">
      <dgm:prSet/>
      <dgm:spPr/>
      <dgm:t>
        <a:bodyPr/>
        <a:lstStyle/>
        <a:p>
          <a:endParaRPr lang="en-US"/>
        </a:p>
      </dgm:t>
    </dgm:pt>
    <dgm:pt modelId="{05CE9538-5ABB-4DC2-AE9F-EC7648D14D49}">
      <dgm:prSet phldrT="[Text]"/>
      <dgm:spPr/>
      <dgm:t>
        <a:bodyPr/>
        <a:lstStyle/>
        <a:p>
          <a:r>
            <a:rPr lang="en-US" dirty="0" smtClean="0"/>
            <a:t>VC outcomes</a:t>
          </a:r>
          <a:endParaRPr lang="en-US" dirty="0"/>
        </a:p>
      </dgm:t>
    </dgm:pt>
    <dgm:pt modelId="{D1747B74-E170-4D12-AAD4-C02E572F8F4C}" type="parTrans" cxnId="{7B67BEC4-AD82-4BC9-8869-E21C708F9080}">
      <dgm:prSet/>
      <dgm:spPr/>
      <dgm:t>
        <a:bodyPr/>
        <a:lstStyle/>
        <a:p>
          <a:endParaRPr lang="en-US"/>
        </a:p>
      </dgm:t>
    </dgm:pt>
    <dgm:pt modelId="{02528A98-F23B-42F0-91A4-728F262EBCEA}" type="sibTrans" cxnId="{7B67BEC4-AD82-4BC9-8869-E21C708F9080}">
      <dgm:prSet/>
      <dgm:spPr/>
      <dgm:t>
        <a:bodyPr/>
        <a:lstStyle/>
        <a:p>
          <a:endParaRPr lang="en-US"/>
        </a:p>
      </dgm:t>
    </dgm:pt>
    <dgm:pt modelId="{545C5D90-BA02-430F-87B1-A430FA8BCA19}">
      <dgm:prSet/>
      <dgm:spPr/>
      <dgm:t>
        <a:bodyPr/>
        <a:lstStyle/>
        <a:p>
          <a:r>
            <a:rPr lang="en-US" dirty="0" smtClean="0"/>
            <a:t>Impact</a:t>
          </a:r>
          <a:endParaRPr lang="en-US" dirty="0"/>
        </a:p>
      </dgm:t>
    </dgm:pt>
    <dgm:pt modelId="{F26C6BAA-8F81-4566-B79C-EF6D5AD78CE4}" type="parTrans" cxnId="{98F7A696-502E-47D4-8C80-DE35CA93C185}">
      <dgm:prSet/>
      <dgm:spPr/>
      <dgm:t>
        <a:bodyPr/>
        <a:lstStyle/>
        <a:p>
          <a:endParaRPr lang="en-US"/>
        </a:p>
      </dgm:t>
    </dgm:pt>
    <dgm:pt modelId="{5E5918B1-46B8-452C-BE7B-28A74D911104}" type="sibTrans" cxnId="{98F7A696-502E-47D4-8C80-DE35CA93C185}">
      <dgm:prSet/>
      <dgm:spPr/>
      <dgm:t>
        <a:bodyPr/>
        <a:lstStyle/>
        <a:p>
          <a:endParaRPr lang="en-US"/>
        </a:p>
      </dgm:t>
    </dgm:pt>
    <dgm:pt modelId="{ADB3A440-DF6E-4FD9-AF10-7A58C994E2E3}" type="pres">
      <dgm:prSet presAssocID="{DA9F45D3-BB27-48BC-A9F8-DF5A7CD7E160}" presName="Name0" presStyleCnt="0">
        <dgm:presLayoutVars>
          <dgm:dir/>
          <dgm:animLvl val="lvl"/>
          <dgm:resizeHandles val="exact"/>
        </dgm:presLayoutVars>
      </dgm:prSet>
      <dgm:spPr/>
    </dgm:pt>
    <dgm:pt modelId="{977D8431-071C-4508-BF5F-4E7CD6E66B34}" type="pres">
      <dgm:prSet presAssocID="{74DEA8AB-61A6-445B-AE9F-D128A7828949}" presName="parTxOnly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1790FF6-1B0F-41D8-8D89-E775FF85B639}" type="pres">
      <dgm:prSet presAssocID="{DFDE6C9F-DC33-4676-8B44-53F74D32C573}" presName="parTxOnlySpace" presStyleCnt="0"/>
      <dgm:spPr/>
    </dgm:pt>
    <dgm:pt modelId="{2B22C1E5-2DCF-48B1-97FD-6C554CCE3ACD}" type="pres">
      <dgm:prSet presAssocID="{32D6B7AC-8165-401D-ACDC-31E849097A0D}" presName="parTxOnly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3DA0743-C921-44B4-8372-C437596D2758}" type="pres">
      <dgm:prSet presAssocID="{5237177A-E8DC-4610-91B6-018C606BF2DA}" presName="parTxOnlySpace" presStyleCnt="0"/>
      <dgm:spPr/>
    </dgm:pt>
    <dgm:pt modelId="{57DA5EC3-546B-47B2-8CAC-B5FCB85402AE}" type="pres">
      <dgm:prSet presAssocID="{05CE9538-5ABB-4DC2-AE9F-EC7648D14D49}" presName="parTxOnly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764B9F3-1621-4F6C-94AC-923A4952D07A}" type="pres">
      <dgm:prSet presAssocID="{02528A98-F23B-42F0-91A4-728F262EBCEA}" presName="parTxOnlySpace" presStyleCnt="0"/>
      <dgm:spPr/>
    </dgm:pt>
    <dgm:pt modelId="{F7BD3898-C7A6-478A-AF14-345A98F3A10C}" type="pres">
      <dgm:prSet presAssocID="{545C5D90-BA02-430F-87B1-A430FA8BCA19}" presName="parTxOnly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GB"/>
        </a:p>
      </dgm:t>
    </dgm:pt>
  </dgm:ptLst>
  <dgm:cxnLst>
    <dgm:cxn modelId="{B2D688D7-797F-453F-90AF-618504798B2D}" type="presOf" srcId="{05CE9538-5ABB-4DC2-AE9F-EC7648D14D49}" destId="{57DA5EC3-546B-47B2-8CAC-B5FCB85402AE}" srcOrd="0" destOrd="0" presId="urn:microsoft.com/office/officeart/2005/8/layout/chevron1"/>
    <dgm:cxn modelId="{98F7A696-502E-47D4-8C80-DE35CA93C185}" srcId="{DA9F45D3-BB27-48BC-A9F8-DF5A7CD7E160}" destId="{545C5D90-BA02-430F-87B1-A430FA8BCA19}" srcOrd="3" destOrd="0" parTransId="{F26C6BAA-8F81-4566-B79C-EF6D5AD78CE4}" sibTransId="{5E5918B1-46B8-452C-BE7B-28A74D911104}"/>
    <dgm:cxn modelId="{3020FC22-BCE6-4A9B-9BB4-9A70CC172A51}" type="presOf" srcId="{545C5D90-BA02-430F-87B1-A430FA8BCA19}" destId="{F7BD3898-C7A6-478A-AF14-345A98F3A10C}" srcOrd="0" destOrd="0" presId="urn:microsoft.com/office/officeart/2005/8/layout/chevron1"/>
    <dgm:cxn modelId="{B78122AE-BE3E-4641-A0FF-A1C0AFAD3878}" type="presOf" srcId="{DA9F45D3-BB27-48BC-A9F8-DF5A7CD7E160}" destId="{ADB3A440-DF6E-4FD9-AF10-7A58C994E2E3}" srcOrd="0" destOrd="0" presId="urn:microsoft.com/office/officeart/2005/8/layout/chevron1"/>
    <dgm:cxn modelId="{7B67BEC4-AD82-4BC9-8869-E21C708F9080}" srcId="{DA9F45D3-BB27-48BC-A9F8-DF5A7CD7E160}" destId="{05CE9538-5ABB-4DC2-AE9F-EC7648D14D49}" srcOrd="2" destOrd="0" parTransId="{D1747B74-E170-4D12-AAD4-C02E572F8F4C}" sibTransId="{02528A98-F23B-42F0-91A4-728F262EBCEA}"/>
    <dgm:cxn modelId="{88AA76DE-FB2A-4B55-BE69-3A570A2A841B}" type="presOf" srcId="{74DEA8AB-61A6-445B-AE9F-D128A7828949}" destId="{977D8431-071C-4508-BF5F-4E7CD6E66B34}" srcOrd="0" destOrd="0" presId="urn:microsoft.com/office/officeart/2005/8/layout/chevron1"/>
    <dgm:cxn modelId="{BD486F48-8CC7-48FA-AE5B-970A760ADEF6}" srcId="{DA9F45D3-BB27-48BC-A9F8-DF5A7CD7E160}" destId="{74DEA8AB-61A6-445B-AE9F-D128A7828949}" srcOrd="0" destOrd="0" parTransId="{5E727D23-AC3B-4B1E-8CE0-DAA285DDD353}" sibTransId="{DFDE6C9F-DC33-4676-8B44-53F74D32C573}"/>
    <dgm:cxn modelId="{33AC4FAE-0A87-4D8C-BED6-144E2BA83F5F}" srcId="{DA9F45D3-BB27-48BC-A9F8-DF5A7CD7E160}" destId="{32D6B7AC-8165-401D-ACDC-31E849097A0D}" srcOrd="1" destOrd="0" parTransId="{3706497F-C9A9-42AD-9DEE-F9DABAC1AC47}" sibTransId="{5237177A-E8DC-4610-91B6-018C606BF2DA}"/>
    <dgm:cxn modelId="{3B8654B5-347D-4552-860C-E24E215D34CB}" type="presOf" srcId="{32D6B7AC-8165-401D-ACDC-31E849097A0D}" destId="{2B22C1E5-2DCF-48B1-97FD-6C554CCE3ACD}" srcOrd="0" destOrd="0" presId="urn:microsoft.com/office/officeart/2005/8/layout/chevron1"/>
    <dgm:cxn modelId="{E1570E9C-565F-4BA6-8C23-236141CB4659}" type="presParOf" srcId="{ADB3A440-DF6E-4FD9-AF10-7A58C994E2E3}" destId="{977D8431-071C-4508-BF5F-4E7CD6E66B34}" srcOrd="0" destOrd="0" presId="urn:microsoft.com/office/officeart/2005/8/layout/chevron1"/>
    <dgm:cxn modelId="{124F686C-79E4-4812-B451-86B608802B3D}" type="presParOf" srcId="{ADB3A440-DF6E-4FD9-AF10-7A58C994E2E3}" destId="{11790FF6-1B0F-41D8-8D89-E775FF85B639}" srcOrd="1" destOrd="0" presId="urn:microsoft.com/office/officeart/2005/8/layout/chevron1"/>
    <dgm:cxn modelId="{280ED307-03F1-441B-B684-77E0959651BC}" type="presParOf" srcId="{ADB3A440-DF6E-4FD9-AF10-7A58C994E2E3}" destId="{2B22C1E5-2DCF-48B1-97FD-6C554CCE3ACD}" srcOrd="2" destOrd="0" presId="urn:microsoft.com/office/officeart/2005/8/layout/chevron1"/>
    <dgm:cxn modelId="{652EB294-DA33-4453-99FB-C550AD414AC8}" type="presParOf" srcId="{ADB3A440-DF6E-4FD9-AF10-7A58C994E2E3}" destId="{13DA0743-C921-44B4-8372-C437596D2758}" srcOrd="3" destOrd="0" presId="urn:microsoft.com/office/officeart/2005/8/layout/chevron1"/>
    <dgm:cxn modelId="{20175190-5BF7-421A-87ED-5E6D811F600C}" type="presParOf" srcId="{ADB3A440-DF6E-4FD9-AF10-7A58C994E2E3}" destId="{57DA5EC3-546B-47B2-8CAC-B5FCB85402AE}" srcOrd="4" destOrd="0" presId="urn:microsoft.com/office/officeart/2005/8/layout/chevron1"/>
    <dgm:cxn modelId="{E524C515-4472-4AF3-9B6D-FDEE340FE2FE}" type="presParOf" srcId="{ADB3A440-DF6E-4FD9-AF10-7A58C994E2E3}" destId="{E764B9F3-1621-4F6C-94AC-923A4952D07A}" srcOrd="5" destOrd="0" presId="urn:microsoft.com/office/officeart/2005/8/layout/chevron1"/>
    <dgm:cxn modelId="{9FE8C03E-1514-4D76-8D8F-0E2B8DEE0686}" type="presParOf" srcId="{ADB3A440-DF6E-4FD9-AF10-7A58C994E2E3}" destId="{F7BD3898-C7A6-478A-AF14-345A98F3A10C}" srcOrd="6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77D8431-071C-4508-BF5F-4E7CD6E66B34}">
      <dsp:nvSpPr>
        <dsp:cNvPr id="0" name=""/>
        <dsp:cNvSpPr/>
      </dsp:nvSpPr>
      <dsp:spPr>
        <a:xfrm>
          <a:off x="3817" y="1208950"/>
          <a:ext cx="2222152" cy="888861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2012" tIns="30671" rIns="30671" bIns="30671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dirty="0" smtClean="0"/>
            <a:t>Processes</a:t>
          </a:r>
          <a:endParaRPr lang="en-US" sz="2300" kern="1200" dirty="0"/>
        </a:p>
      </dsp:txBody>
      <dsp:txXfrm>
        <a:off x="448248" y="1208950"/>
        <a:ext cx="1333291" cy="888861"/>
      </dsp:txXfrm>
    </dsp:sp>
    <dsp:sp modelId="{2B22C1E5-2DCF-48B1-97FD-6C554CCE3ACD}">
      <dsp:nvSpPr>
        <dsp:cNvPr id="0" name=""/>
        <dsp:cNvSpPr/>
      </dsp:nvSpPr>
      <dsp:spPr>
        <a:xfrm>
          <a:off x="2003754" y="1208950"/>
          <a:ext cx="2222152" cy="888861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2012" tIns="30671" rIns="30671" bIns="30671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dirty="0" smtClean="0"/>
            <a:t>IP outcomes</a:t>
          </a:r>
          <a:endParaRPr lang="en-US" sz="2300" kern="1200" dirty="0"/>
        </a:p>
      </dsp:txBody>
      <dsp:txXfrm>
        <a:off x="2448185" y="1208950"/>
        <a:ext cx="1333291" cy="888861"/>
      </dsp:txXfrm>
    </dsp:sp>
    <dsp:sp modelId="{57DA5EC3-546B-47B2-8CAC-B5FCB85402AE}">
      <dsp:nvSpPr>
        <dsp:cNvPr id="0" name=""/>
        <dsp:cNvSpPr/>
      </dsp:nvSpPr>
      <dsp:spPr>
        <a:xfrm>
          <a:off x="4003692" y="1208950"/>
          <a:ext cx="2222152" cy="888861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2012" tIns="30671" rIns="30671" bIns="30671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dirty="0" smtClean="0"/>
            <a:t>VC outcomes</a:t>
          </a:r>
          <a:endParaRPr lang="en-US" sz="2300" kern="1200" dirty="0"/>
        </a:p>
      </dsp:txBody>
      <dsp:txXfrm>
        <a:off x="4448123" y="1208950"/>
        <a:ext cx="1333291" cy="888861"/>
      </dsp:txXfrm>
    </dsp:sp>
    <dsp:sp modelId="{F7BD3898-C7A6-478A-AF14-345A98F3A10C}">
      <dsp:nvSpPr>
        <dsp:cNvPr id="0" name=""/>
        <dsp:cNvSpPr/>
      </dsp:nvSpPr>
      <dsp:spPr>
        <a:xfrm>
          <a:off x="6003629" y="1208950"/>
          <a:ext cx="2222152" cy="888861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2012" tIns="30671" rIns="30671" bIns="30671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300" kern="1200" dirty="0" smtClean="0"/>
            <a:t>Impact</a:t>
          </a:r>
          <a:endParaRPr lang="en-US" sz="2300" kern="1200" dirty="0"/>
        </a:p>
      </dsp:txBody>
      <dsp:txXfrm>
        <a:off x="6448060" y="1208950"/>
        <a:ext cx="1333291" cy="88886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402427-86B2-4AC0-8E49-B1FC29193454}" type="datetimeFigureOut">
              <a:rPr lang="en-US" smtClean="0"/>
              <a:pPr/>
              <a:t>7/4/2012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99E6D7-67EE-4E12-993B-1DC5C20E0DA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Innovation platforms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2800" dirty="0" err="1" smtClean="0"/>
              <a:t>imGoats</a:t>
            </a:r>
            <a:r>
              <a:rPr lang="en-US" sz="2800" dirty="0" smtClean="0"/>
              <a:t> reflection workshop – July 2012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an IP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Innovation platforms (IPs) </a:t>
            </a:r>
            <a:r>
              <a:rPr lang="en-US" dirty="0" smtClean="0"/>
              <a:t>are coalitions </a:t>
            </a:r>
            <a:r>
              <a:rPr lang="en-US" dirty="0"/>
              <a:t>of </a:t>
            </a:r>
            <a:r>
              <a:rPr lang="en-US" dirty="0" smtClean="0">
                <a:solidFill>
                  <a:srgbClr val="FF0000"/>
                </a:solidFill>
              </a:rPr>
              <a:t>different type of actors </a:t>
            </a:r>
            <a:r>
              <a:rPr lang="en-US" dirty="0"/>
              <a:t>who </a:t>
            </a:r>
            <a:r>
              <a:rPr lang="en-US" dirty="0" smtClean="0"/>
              <a:t>come regularly </a:t>
            </a:r>
            <a:r>
              <a:rPr lang="en-US" dirty="0"/>
              <a:t>together to share experiences, </a:t>
            </a:r>
            <a:r>
              <a:rPr lang="en-US" dirty="0">
                <a:solidFill>
                  <a:srgbClr val="FF0000"/>
                </a:solidFill>
              </a:rPr>
              <a:t>knowledge</a:t>
            </a:r>
            <a:r>
              <a:rPr lang="en-US" dirty="0"/>
              <a:t>, skills, ideas and resources in order to address problems and opportunities of </a:t>
            </a:r>
            <a:r>
              <a:rPr lang="en-US" dirty="0">
                <a:solidFill>
                  <a:srgbClr val="FF0000"/>
                </a:solidFill>
              </a:rPr>
              <a:t>mutual interest</a:t>
            </a:r>
            <a:r>
              <a:rPr lang="en-US" dirty="0"/>
              <a:t>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Principles of well functioning IPs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 lvl="0"/>
            <a:r>
              <a:rPr lang="en-US" dirty="0"/>
              <a:t>They are inclusive and follow participatory processes</a:t>
            </a:r>
          </a:p>
          <a:p>
            <a:pPr lvl="0"/>
            <a:r>
              <a:rPr lang="en-US" dirty="0">
                <a:solidFill>
                  <a:schemeClr val="tx2">
                    <a:lumMod val="60000"/>
                    <a:lumOff val="40000"/>
                  </a:schemeClr>
                </a:solidFill>
              </a:rPr>
              <a:t>There is a common vision and agreed set of operating modalities</a:t>
            </a:r>
          </a:p>
          <a:p>
            <a:pPr lvl="0"/>
            <a:r>
              <a:rPr lang="en-US" dirty="0"/>
              <a:t>Members are committed and have adequate incentives to participate</a:t>
            </a:r>
          </a:p>
          <a:p>
            <a:pPr lvl="0"/>
            <a:r>
              <a:rPr lang="en-US" dirty="0">
                <a:solidFill>
                  <a:schemeClr val="tx2">
                    <a:lumMod val="60000"/>
                    <a:lumOff val="40000"/>
                  </a:schemeClr>
                </a:solidFill>
              </a:rPr>
              <a:t>Diversity of members capabilities, capacities, resources, skills, knowledge, interests and needs are acknowledged</a:t>
            </a:r>
          </a:p>
          <a:p>
            <a:pPr lvl="0"/>
            <a:r>
              <a:rPr lang="en-US" dirty="0"/>
              <a:t>There is efficient and effective communication; knowledge and information sharing; joint identification of  challenges and opportunities and, options to address them through joint action</a:t>
            </a:r>
          </a:p>
          <a:p>
            <a:pPr lvl="0"/>
            <a:r>
              <a:rPr lang="en-US" dirty="0">
                <a:solidFill>
                  <a:schemeClr val="tx2">
                    <a:lumMod val="60000"/>
                    <a:lumOff val="40000"/>
                  </a:schemeClr>
                </a:solidFill>
              </a:rPr>
              <a:t>There is an appreciation for learning by doing and, M&amp;E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Monitoring and Evaluation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570037"/>
          <a:ext cx="8229600" cy="33067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6934200" y="3818930"/>
            <a:ext cx="1524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Example:</a:t>
            </a:r>
          </a:p>
          <a:p>
            <a:r>
              <a:rPr lang="en-US" dirty="0" smtClean="0"/>
              <a:t>Income</a:t>
            </a:r>
          </a:p>
          <a:p>
            <a:r>
              <a:rPr lang="en-US" dirty="0" smtClean="0"/>
              <a:t>Food security</a:t>
            </a:r>
          </a:p>
          <a:p>
            <a:r>
              <a:rPr lang="en-US" dirty="0" smtClean="0"/>
              <a:t>Nutrition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4876800" y="3818930"/>
            <a:ext cx="1524000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Example: More goats produced </a:t>
            </a:r>
          </a:p>
          <a:p>
            <a:r>
              <a:rPr lang="en-US" dirty="0" smtClean="0"/>
              <a:t>More goats sold</a:t>
            </a:r>
          </a:p>
          <a:p>
            <a:r>
              <a:rPr lang="en-US" dirty="0" smtClean="0"/>
              <a:t>Etc.</a:t>
            </a:r>
          </a:p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2743200" y="3810000"/>
            <a:ext cx="1524000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Example: Improved coordination,  information exchange, interactions, etc. </a:t>
            </a:r>
            <a:endParaRPr 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838200" y="3818930"/>
            <a:ext cx="1524000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Example: Inclusive</a:t>
            </a:r>
          </a:p>
          <a:p>
            <a:r>
              <a:rPr lang="en-US" dirty="0" smtClean="0"/>
              <a:t>Participatory</a:t>
            </a:r>
          </a:p>
          <a:p>
            <a:r>
              <a:rPr lang="en-US" dirty="0" smtClean="0"/>
              <a:t>Joint decision making</a:t>
            </a:r>
          </a:p>
          <a:p>
            <a:r>
              <a:rPr lang="en-US" dirty="0" smtClean="0"/>
              <a:t>Facilitation </a:t>
            </a:r>
          </a:p>
          <a:p>
            <a:r>
              <a:rPr lang="en-US" dirty="0" smtClean="0"/>
              <a:t>Etc.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6" grpId="0"/>
      <p:bldP spid="7" grpId="0"/>
      <p:bldP spid="8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Some key processes for design of IPs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533400" y="1295400"/>
          <a:ext cx="8229600" cy="521872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76400"/>
                <a:gridCol w="6553200"/>
              </a:tblGrid>
              <a:tr h="380349">
                <a:tc>
                  <a:txBody>
                    <a:bodyPr/>
                    <a:lstStyle/>
                    <a:p>
                      <a:r>
                        <a:rPr lang="en-US" dirty="0" smtClean="0"/>
                        <a:t>Processes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Key</a:t>
                      </a:r>
                      <a:r>
                        <a:rPr lang="en-US" baseline="0" dirty="0" smtClean="0"/>
                        <a:t> issues</a:t>
                      </a:r>
                    </a:p>
                  </a:txBody>
                  <a:tcPr/>
                </a:tc>
              </a:tr>
              <a:tr h="1026421">
                <a:tc>
                  <a:txBody>
                    <a:bodyPr/>
                    <a:lstStyle/>
                    <a:p>
                      <a:r>
                        <a:rPr lang="en-US" dirty="0" smtClean="0"/>
                        <a:t>Participation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FontTx/>
                        <a:buChar char="-"/>
                      </a:pPr>
                      <a:r>
                        <a:rPr lang="en-US" baseline="0" dirty="0" smtClean="0"/>
                        <a:t>How are actors identified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en-US" baseline="0" dirty="0" smtClean="0"/>
                        <a:t>Are all relevant actors represented (incl. the poor and women)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en-US" baseline="0" dirty="0" smtClean="0"/>
                        <a:t>How committed and engaged are participants</a:t>
                      </a:r>
                    </a:p>
                  </a:txBody>
                  <a:tcPr/>
                </a:tc>
              </a:tr>
              <a:tr h="726830">
                <a:tc>
                  <a:txBody>
                    <a:bodyPr/>
                    <a:lstStyle/>
                    <a:p>
                      <a:r>
                        <a:rPr lang="en-US" dirty="0" smtClean="0"/>
                        <a:t>Vision/tasks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FontTx/>
                        <a:buChar char="-"/>
                      </a:pPr>
                      <a:r>
                        <a:rPr lang="en-US" dirty="0" smtClean="0"/>
                        <a:t>Objectives/</a:t>
                      </a:r>
                      <a:r>
                        <a:rPr lang="en-US" baseline="0" dirty="0" smtClean="0"/>
                        <a:t>goal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en-US" baseline="0" dirty="0" smtClean="0"/>
                        <a:t>Clear roles and tasks</a:t>
                      </a:r>
                    </a:p>
                  </a:txBody>
                  <a:tcPr/>
                </a:tc>
              </a:tr>
              <a:tr h="1080476">
                <a:tc>
                  <a:txBody>
                    <a:bodyPr/>
                    <a:lstStyle/>
                    <a:p>
                      <a:r>
                        <a:rPr lang="en-US" dirty="0" smtClean="0"/>
                        <a:t>Information sharing</a:t>
                      </a:r>
                      <a:r>
                        <a:rPr lang="en-US" baseline="0" dirty="0" smtClean="0"/>
                        <a:t> &amp; </a:t>
                      </a:r>
                      <a:r>
                        <a:rPr lang="en-US" dirty="0" smtClean="0"/>
                        <a:t>communication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FontTx/>
                        <a:buNone/>
                      </a:pPr>
                      <a:r>
                        <a:rPr lang="en-US" baseline="0" dirty="0" smtClean="0"/>
                        <a:t>-Is the diversity in members knowledge, skills, interests, needs, are acknowledged (how is this being used)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en-US" baseline="0" dirty="0" smtClean="0"/>
                        <a:t>Information exchange and communication within IP and beyond IPs</a:t>
                      </a:r>
                    </a:p>
                  </a:txBody>
                  <a:tcPr/>
                </a:tc>
              </a:tr>
              <a:tr h="1066800">
                <a:tc>
                  <a:txBody>
                    <a:bodyPr/>
                    <a:lstStyle/>
                    <a:p>
                      <a:r>
                        <a:rPr lang="en-US" dirty="0" smtClean="0"/>
                        <a:t>Problem solving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FontTx/>
                        <a:buChar char="-"/>
                      </a:pPr>
                      <a:r>
                        <a:rPr lang="en-US" dirty="0" smtClean="0"/>
                        <a:t>Join</a:t>
                      </a:r>
                      <a:r>
                        <a:rPr lang="en-US" baseline="0" dirty="0" smtClean="0"/>
                        <a:t>t i</a:t>
                      </a:r>
                      <a:r>
                        <a:rPr lang="en-US" dirty="0" smtClean="0"/>
                        <a:t>dentification of </a:t>
                      </a:r>
                      <a:r>
                        <a:rPr lang="en-US" baseline="0" dirty="0" smtClean="0"/>
                        <a:t>co</a:t>
                      </a:r>
                      <a:r>
                        <a:rPr lang="en-US" dirty="0" smtClean="0"/>
                        <a:t>nstraints</a:t>
                      </a:r>
                      <a:r>
                        <a:rPr lang="en-US" baseline="0" dirty="0" smtClean="0"/>
                        <a:t> and opportunities and options to address them</a:t>
                      </a:r>
                    </a:p>
                    <a:p>
                      <a:pPr>
                        <a:buFontTx/>
                        <a:buChar char="-"/>
                      </a:pPr>
                      <a:r>
                        <a:rPr lang="en-US" baseline="0" dirty="0" smtClean="0"/>
                        <a:t>Systematic process of planning, action, reflection</a:t>
                      </a:r>
                    </a:p>
                  </a:txBody>
                  <a:tcPr/>
                </a:tc>
              </a:tr>
              <a:tr h="937846">
                <a:tc>
                  <a:txBody>
                    <a:bodyPr/>
                    <a:lstStyle/>
                    <a:p>
                      <a:r>
                        <a:rPr lang="en-US" dirty="0" smtClean="0"/>
                        <a:t>Facilitation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buFontTx/>
                        <a:buChar char="-"/>
                      </a:pPr>
                      <a:r>
                        <a:rPr lang="en-US" dirty="0" smtClean="0"/>
                        <a:t>Who</a:t>
                      </a:r>
                      <a:r>
                        <a:rPr lang="en-US" baseline="0" dirty="0" smtClean="0"/>
                        <a:t> facilitates and how selected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en-US" baseline="0" dirty="0" smtClean="0"/>
                        <a:t>Environment of mutual respect, openness, constructive interaction</a:t>
                      </a:r>
                      <a:endParaRPr lang="en-US" dirty="0" smtClean="0"/>
                    </a:p>
                    <a:p>
                      <a:pPr>
                        <a:buFontTx/>
                        <a:buChar char="-"/>
                      </a:pPr>
                      <a:r>
                        <a:rPr lang="en-US" baseline="0" dirty="0" smtClean="0"/>
                        <a:t>Partnership/stakeholder management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an IP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en-US" dirty="0"/>
              <a:t>Generally, an innovation platform is a mechanism </a:t>
            </a:r>
            <a:r>
              <a:rPr lang="en-US" dirty="0" smtClean="0"/>
              <a:t>to:</a:t>
            </a:r>
          </a:p>
          <a:p>
            <a:r>
              <a:rPr lang="en-US" dirty="0" smtClean="0"/>
              <a:t>enhance </a:t>
            </a:r>
            <a:r>
              <a:rPr lang="en-US" dirty="0"/>
              <a:t>communication and innovation capacity </a:t>
            </a:r>
            <a:endParaRPr lang="en-US" dirty="0" smtClean="0"/>
          </a:p>
          <a:p>
            <a:r>
              <a:rPr lang="en-US" dirty="0" smtClean="0"/>
              <a:t>among </a:t>
            </a:r>
            <a:r>
              <a:rPr lang="en-US" dirty="0"/>
              <a:t>mutually dependent </a:t>
            </a:r>
            <a:r>
              <a:rPr lang="en-US" dirty="0" smtClean="0"/>
              <a:t>and different type of actors</a:t>
            </a:r>
          </a:p>
          <a:p>
            <a:r>
              <a:rPr lang="en-US" dirty="0" smtClean="0"/>
              <a:t>by </a:t>
            </a:r>
            <a:r>
              <a:rPr lang="en-US" dirty="0"/>
              <a:t>improving interactions, coordination, and coherence among all actors </a:t>
            </a:r>
            <a:endParaRPr lang="en-US" dirty="0" smtClean="0"/>
          </a:p>
          <a:p>
            <a:r>
              <a:rPr lang="en-US" dirty="0" smtClean="0"/>
              <a:t>to </a:t>
            </a:r>
            <a:r>
              <a:rPr lang="en-US" dirty="0"/>
              <a:t>facilitate learning and contribute to production and use of knowledge. </a:t>
            </a:r>
            <a:endParaRPr lang="en-US" dirty="0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108</TotalTime>
  <Words>349</Words>
  <Application>Microsoft Office PowerPoint</Application>
  <PresentationFormat>On-screen Show (4:3)</PresentationFormat>
  <Paragraphs>55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Innovation platforms</vt:lpstr>
      <vt:lpstr>What is an IP</vt:lpstr>
      <vt:lpstr>Principles of well functioning IPs</vt:lpstr>
      <vt:lpstr>Monitoring and Evaluation</vt:lpstr>
      <vt:lpstr>Some key processes for design of IPs</vt:lpstr>
      <vt:lpstr>What is an IP</vt:lpstr>
    </vt:vector>
  </TitlesOfParts>
  <Company>ILRI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Swaans, Kees (ILRI)</dc:creator>
  <cp:lastModifiedBy>eleborgne</cp:lastModifiedBy>
  <cp:revision>6</cp:revision>
  <dcterms:created xsi:type="dcterms:W3CDTF">2012-07-03T18:55:31Z</dcterms:created>
  <dcterms:modified xsi:type="dcterms:W3CDTF">2012-07-04T05:21:11Z</dcterms:modified>
</cp:coreProperties>
</file>

<file path=docProps/thumbnail.jpeg>
</file>